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8" r:id="rId4"/>
    <p:sldId id="269" r:id="rId5"/>
    <p:sldId id="266" r:id="rId6"/>
    <p:sldId id="270" r:id="rId7"/>
    <p:sldId id="262" r:id="rId8"/>
    <p:sldId id="271" r:id="rId9"/>
    <p:sldId id="256" r:id="rId10"/>
    <p:sldId id="257" r:id="rId11"/>
    <p:sldId id="258" r:id="rId12"/>
    <p:sldId id="263" r:id="rId13"/>
    <p:sldId id="260" r:id="rId14"/>
    <p:sldId id="26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>
      <p:cViewPr>
        <p:scale>
          <a:sx n="107" d="100"/>
          <a:sy n="107" d="100"/>
        </p:scale>
        <p:origin x="200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4387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166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43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76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470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552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42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209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989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80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684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17FB8-C283-4D74-9285-96233B5919A7}" type="datetimeFigureOut">
              <a:rPr lang="en-CA" smtClean="0"/>
              <a:t>2020-06-27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4129-CE47-40FD-80B9-A57A8A14EB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36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3738" y="226356"/>
            <a:ext cx="7345536" cy="6454362"/>
            <a:chOff x="2620351" y="232659"/>
            <a:chExt cx="7345536" cy="64543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20351" y="912954"/>
              <a:ext cx="7345536" cy="463962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430764" y="232659"/>
              <a:ext cx="3180166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25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cocktail party problem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92744" y="6102246"/>
              <a:ext cx="2300375" cy="58477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A*S=X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27970" y="1268989"/>
              <a:ext cx="1937917" cy="58477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/>
                <a:t>X=A*S</a:t>
              </a:r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5014825" y="4603492"/>
              <a:ext cx="251926" cy="2304661"/>
            </a:xfrm>
            <a:prstGeom prst="rightBrac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22663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06910" y="668328"/>
            <a:ext cx="5609414" cy="2803228"/>
            <a:chOff x="311217" y="527786"/>
            <a:chExt cx="3924882" cy="196140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r="67271"/>
            <a:stretch/>
          </p:blipFill>
          <p:spPr>
            <a:xfrm>
              <a:off x="311217" y="527786"/>
              <a:ext cx="3924882" cy="6858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/>
            <a:srcRect l="34026" r="33840"/>
            <a:stretch/>
          </p:blipFill>
          <p:spPr>
            <a:xfrm>
              <a:off x="346886" y="1164247"/>
              <a:ext cx="3853543" cy="685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/>
            <a:srcRect l="67872"/>
            <a:stretch/>
          </p:blipFill>
          <p:spPr>
            <a:xfrm>
              <a:off x="365497" y="1803392"/>
              <a:ext cx="3852767" cy="6858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6171571" y="640896"/>
            <a:ext cx="5824734" cy="2925264"/>
            <a:chOff x="271415" y="2575919"/>
            <a:chExt cx="3974842" cy="199622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34072" r="34151"/>
            <a:stretch/>
          </p:blipFill>
          <p:spPr>
            <a:xfrm>
              <a:off x="327398" y="3192018"/>
              <a:ext cx="3834881" cy="7429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/>
            <a:srcRect r="67296"/>
            <a:stretch/>
          </p:blipFill>
          <p:spPr>
            <a:xfrm>
              <a:off x="271415" y="2575919"/>
              <a:ext cx="3946849" cy="74295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/>
            <a:srcRect l="67327"/>
            <a:stretch/>
          </p:blipFill>
          <p:spPr>
            <a:xfrm>
              <a:off x="303297" y="3829191"/>
              <a:ext cx="3942960" cy="74295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57888" y="4009004"/>
            <a:ext cx="5597420" cy="2848996"/>
            <a:chOff x="6176962" y="969877"/>
            <a:chExt cx="3921915" cy="199618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/>
            <a:srcRect l="33909" r="33878"/>
            <a:stretch/>
          </p:blipFill>
          <p:spPr>
            <a:xfrm>
              <a:off x="6209568" y="1598788"/>
              <a:ext cx="3862873" cy="7239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4"/>
            <a:srcRect r="67516" b="9591"/>
            <a:stretch/>
          </p:blipFill>
          <p:spPr>
            <a:xfrm>
              <a:off x="6176962" y="969877"/>
              <a:ext cx="3895479" cy="65447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/>
            <a:srcRect l="67347" t="8336"/>
            <a:stretch/>
          </p:blipFill>
          <p:spPr>
            <a:xfrm>
              <a:off x="6183130" y="2302507"/>
              <a:ext cx="3915747" cy="663557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246517" y="4054724"/>
            <a:ext cx="5677259" cy="2701612"/>
            <a:chOff x="4323326" y="4151376"/>
            <a:chExt cx="3939180" cy="187452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l="33849" t="8370" r="33847" b="9170"/>
            <a:stretch/>
          </p:blipFill>
          <p:spPr>
            <a:xfrm>
              <a:off x="4352544" y="4773168"/>
              <a:ext cx="3886200" cy="61264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5"/>
            <a:srcRect l="67560" t="8370" b="9170"/>
            <a:stretch/>
          </p:blipFill>
          <p:spPr>
            <a:xfrm>
              <a:off x="4359902" y="5413248"/>
              <a:ext cx="3902604" cy="61264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/>
            <a:srcRect t="8370" r="67681" b="9170"/>
            <a:stretch/>
          </p:blipFill>
          <p:spPr>
            <a:xfrm>
              <a:off x="4323326" y="4151376"/>
              <a:ext cx="3887986" cy="612648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280747" y="436256"/>
            <a:ext cx="16617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group-level results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089972" y="472737"/>
            <a:ext cx="2133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1 (CNR=1)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65401" y="3765097"/>
            <a:ext cx="2133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2 (CNR=5)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133252" y="3769482"/>
            <a:ext cx="22315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3 (CNR=10)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6071616" y="797601"/>
            <a:ext cx="0" cy="5958735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93539" y="3629143"/>
            <a:ext cx="11566333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31260" y="-8691"/>
            <a:ext cx="508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analysis strategy 1, with non-harmonized data</a:t>
            </a:r>
          </a:p>
        </p:txBody>
      </p:sp>
    </p:spTree>
    <p:extLst>
      <p:ext uri="{BB962C8B-B14F-4D97-AF65-F5344CB8AC3E}">
        <p14:creationId xmlns:p14="http://schemas.microsoft.com/office/powerpoint/2010/main" val="90502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3722" y="739111"/>
            <a:ext cx="5698093" cy="2854481"/>
            <a:chOff x="96573" y="876271"/>
            <a:chExt cx="3937799" cy="19726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67691" t="10346"/>
            <a:stretch/>
          </p:blipFill>
          <p:spPr>
            <a:xfrm>
              <a:off x="153722" y="2208462"/>
              <a:ext cx="3880650" cy="6404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r="67383"/>
            <a:stretch/>
          </p:blipFill>
          <p:spPr>
            <a:xfrm>
              <a:off x="96573" y="876271"/>
              <a:ext cx="3917644" cy="71437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33912" t="10890" r="33657" b="7190"/>
            <a:stretch/>
          </p:blipFill>
          <p:spPr>
            <a:xfrm>
              <a:off x="135053" y="1599822"/>
              <a:ext cx="3895344" cy="585216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/>
        </p:nvCxnSpPr>
        <p:spPr>
          <a:xfrm>
            <a:off x="6071616" y="805141"/>
            <a:ext cx="0" cy="5951195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3539" y="3738871"/>
            <a:ext cx="11566333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227624" y="808616"/>
            <a:ext cx="5677261" cy="2803264"/>
            <a:chOff x="6154472" y="689744"/>
            <a:chExt cx="3976497" cy="19634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7635" t="5546"/>
            <a:stretch/>
          </p:blipFill>
          <p:spPr>
            <a:xfrm>
              <a:off x="6231255" y="2005454"/>
              <a:ext cx="3899714" cy="6477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r="67489" b="7134"/>
            <a:stretch/>
          </p:blipFill>
          <p:spPr>
            <a:xfrm>
              <a:off x="6154472" y="689744"/>
              <a:ext cx="3917263" cy="63687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33930" t="4142" r="34045" b="7859"/>
            <a:stretch/>
          </p:blipFill>
          <p:spPr>
            <a:xfrm>
              <a:off x="6212967" y="1359713"/>
              <a:ext cx="3858768" cy="60350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66315" y="3981535"/>
            <a:ext cx="5665780" cy="2847953"/>
            <a:chOff x="0" y="3059071"/>
            <a:chExt cx="3922776" cy="19718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67671" t="7376"/>
            <a:stretch/>
          </p:blipFill>
          <p:spPr>
            <a:xfrm>
              <a:off x="42874" y="4360392"/>
              <a:ext cx="3879902" cy="67049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r="67314" b="8477"/>
            <a:stretch/>
          </p:blipFill>
          <p:spPr>
            <a:xfrm>
              <a:off x="0" y="3059071"/>
              <a:ext cx="3922776" cy="66253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34100" t="10292" r="34128" b="7602"/>
            <a:stretch/>
          </p:blipFill>
          <p:spPr>
            <a:xfrm>
              <a:off x="54863" y="3747013"/>
              <a:ext cx="3813049" cy="59436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186615" y="3916416"/>
            <a:ext cx="5718270" cy="2939344"/>
            <a:chOff x="7084336" y="3696513"/>
            <a:chExt cx="3986967" cy="20494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r="67137" b="8721"/>
            <a:stretch/>
          </p:blipFill>
          <p:spPr>
            <a:xfrm>
              <a:off x="7084336" y="3696513"/>
              <a:ext cx="3962781" cy="71293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/>
            <a:srcRect l="34455" t="14347" r="33697" b="9556"/>
            <a:stretch/>
          </p:blipFill>
          <p:spPr>
            <a:xfrm>
              <a:off x="7200825" y="4428761"/>
              <a:ext cx="3840481" cy="59436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/>
            <a:srcRect l="67654" t="13330"/>
            <a:stretch/>
          </p:blipFill>
          <p:spPr>
            <a:xfrm>
              <a:off x="7170827" y="5068983"/>
              <a:ext cx="3900476" cy="676938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180163" y="536840"/>
            <a:ext cx="16617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group-level results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51814" y="98213"/>
            <a:ext cx="4588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analysis strategy 1, with harmonized data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40314" y="608764"/>
            <a:ext cx="2133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1 (CNR=1)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77221" y="3803650"/>
            <a:ext cx="21337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2 (CNR=5)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75811" y="3782389"/>
            <a:ext cx="20905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simulated site (CNR=10)</a:t>
            </a:r>
          </a:p>
        </p:txBody>
      </p:sp>
    </p:spTree>
    <p:extLst>
      <p:ext uri="{BB962C8B-B14F-4D97-AF65-F5344CB8AC3E}">
        <p14:creationId xmlns:p14="http://schemas.microsoft.com/office/powerpoint/2010/main" val="180112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611042"/>
            <a:ext cx="5949836" cy="3316726"/>
            <a:chOff x="3155110" y="188976"/>
            <a:chExt cx="5949836" cy="3316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66768"/>
            <a:stretch/>
          </p:blipFill>
          <p:spPr>
            <a:xfrm>
              <a:off x="3155110" y="188976"/>
              <a:ext cx="5782013" cy="12164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67390"/>
            <a:stretch/>
          </p:blipFill>
          <p:spPr>
            <a:xfrm>
              <a:off x="3286081" y="2289272"/>
              <a:ext cx="5673793" cy="121643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34045" r="32404"/>
            <a:stretch/>
          </p:blipFill>
          <p:spPr>
            <a:xfrm>
              <a:off x="3267419" y="1239124"/>
              <a:ext cx="5837527" cy="1216430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379029" y="1672291"/>
            <a:ext cx="5812971" cy="3255477"/>
            <a:chOff x="7191944" y="809478"/>
            <a:chExt cx="4032782" cy="22585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66610"/>
            <a:stretch/>
          </p:blipFill>
          <p:spPr>
            <a:xfrm>
              <a:off x="7191944" y="809478"/>
              <a:ext cx="4032782" cy="7905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34072" r="33481"/>
            <a:stretch/>
          </p:blipFill>
          <p:spPr>
            <a:xfrm>
              <a:off x="7267028" y="1533732"/>
              <a:ext cx="3918857" cy="790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67445"/>
            <a:stretch/>
          </p:blipFill>
          <p:spPr>
            <a:xfrm>
              <a:off x="7254046" y="2277408"/>
              <a:ext cx="3931837" cy="790575"/>
            </a:xfrm>
            <a:prstGeom prst="rect">
              <a:avLst/>
            </a:prstGeom>
          </p:spPr>
        </p:pic>
      </p:grpSp>
      <p:sp>
        <p:nvSpPr>
          <p:cNvPr id="17" name="Right Arrow 16"/>
          <p:cNvSpPr/>
          <p:nvPr/>
        </p:nvSpPr>
        <p:spPr>
          <a:xfrm rot="19282590">
            <a:off x="282298" y="4832991"/>
            <a:ext cx="382683" cy="189553"/>
          </a:xfrm>
          <a:prstGeom prst="rightArrow">
            <a:avLst>
              <a:gd name="adj1" fmla="val 50000"/>
              <a:gd name="adj2" fmla="val 8658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ight Arrow 17"/>
          <p:cNvSpPr/>
          <p:nvPr/>
        </p:nvSpPr>
        <p:spPr>
          <a:xfrm rot="19282590">
            <a:off x="2188852" y="3589362"/>
            <a:ext cx="382683" cy="189553"/>
          </a:xfrm>
          <a:prstGeom prst="rightArrow">
            <a:avLst>
              <a:gd name="adj1" fmla="val 50000"/>
              <a:gd name="adj2" fmla="val 8658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ight Arrow 18"/>
          <p:cNvSpPr/>
          <p:nvPr/>
        </p:nvSpPr>
        <p:spPr>
          <a:xfrm rot="19282590">
            <a:off x="6187687" y="4737393"/>
            <a:ext cx="382683" cy="189553"/>
          </a:xfrm>
          <a:prstGeom prst="rightArrow">
            <a:avLst>
              <a:gd name="adj1" fmla="val 50000"/>
              <a:gd name="adj2" fmla="val 8658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427556" y="1333104"/>
            <a:ext cx="5080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analysis strategy 2, with non-harmonized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18415" y="1339783"/>
            <a:ext cx="4588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u="sng" dirty="0"/>
              <a:t>analysis strategy 2, with harmonized data</a:t>
            </a:r>
          </a:p>
        </p:txBody>
      </p:sp>
    </p:spTree>
    <p:extLst>
      <p:ext uri="{BB962C8B-B14F-4D97-AF65-F5344CB8AC3E}">
        <p14:creationId xmlns:p14="http://schemas.microsoft.com/office/powerpoint/2010/main" val="207574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70099" y="1185140"/>
            <a:ext cx="11987789" cy="4502428"/>
            <a:chOff x="70099" y="1185140"/>
            <a:chExt cx="11987789" cy="4502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99" y="1591051"/>
              <a:ext cx="4096517" cy="409651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23" y="1572762"/>
              <a:ext cx="4096517" cy="409651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371" y="1563617"/>
              <a:ext cx="4096517" cy="40965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978048" y="1185140"/>
              <a:ext cx="820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correlation coefficient (CC) between the estimated loading vectors and ground truth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9573" y="5093208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0648" y="5102349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1201" y="5097782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72276" y="5106923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42590" y="5082892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33665" y="5092033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84218" y="5087466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75293" y="5096607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30845" y="5069177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21920" y="5078318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172473" y="5073751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63548" y="5082892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4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70072" y="490199"/>
            <a:ext cx="7762894" cy="6169681"/>
            <a:chOff x="2170072" y="490199"/>
            <a:chExt cx="7762894" cy="61696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67" y="1197859"/>
              <a:ext cx="5462021" cy="546202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170072" y="490199"/>
              <a:ext cx="7762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correlation coefficient (CC) between the estimated spatial maps and ground truth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24304" y="5943597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55809" y="5943597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13705" y="5943597"/>
              <a:ext cx="9845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non-harmonized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28781" y="5943597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/>
                <a:t>harmonized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365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63" y="618892"/>
            <a:ext cx="8854440" cy="832739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Next steps: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9263" y="1356778"/>
            <a:ext cx="102382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500" b="1" dirty="0"/>
              <a:t>Survey on SNR (signal-to-noise ratio) or CNR ranges of T1-weighted MRI data from different scanners and different field strength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69264" y="2401824"/>
            <a:ext cx="54496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500" dirty="0"/>
              <a:t>Simulation with </a:t>
            </a:r>
            <a:r>
              <a:rPr lang="en-CA" sz="2500" dirty="0" err="1"/>
              <a:t>SimTB</a:t>
            </a:r>
            <a:r>
              <a:rPr lang="en-CA" sz="2500" dirty="0"/>
              <a:t> </a:t>
            </a:r>
            <a:r>
              <a:rPr lang="en-CA" sz="2500" dirty="0" err="1"/>
              <a:t>Matlab</a:t>
            </a:r>
            <a:r>
              <a:rPr lang="en-CA" sz="2500" dirty="0"/>
              <a:t> toolbox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9263" y="4879065"/>
            <a:ext cx="8380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500" dirty="0"/>
              <a:t>Simulation with realistic MRI data (1.5T and 3T from the lab)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8824" y="2868168"/>
            <a:ext cx="41380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2500" b="1" dirty="0"/>
              <a:t>simulation data generation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58824" y="3866961"/>
            <a:ext cx="20572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2500" dirty="0"/>
              <a:t>ICA analysis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8824" y="4333389"/>
            <a:ext cx="30395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2500" dirty="0"/>
              <a:t>statistical analyses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8824" y="3367620"/>
            <a:ext cx="35958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CA" sz="2500" b="1" dirty="0" err="1"/>
              <a:t>ComBat</a:t>
            </a:r>
            <a:r>
              <a:rPr lang="en-CA" sz="2500" b="1" dirty="0"/>
              <a:t> </a:t>
            </a:r>
            <a:r>
              <a:rPr lang="en-CA" sz="2500" b="1" dirty="0" err="1"/>
              <a:t>hormanization</a:t>
            </a:r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29489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29" y="419295"/>
            <a:ext cx="10794903" cy="58415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8695" y="3023117"/>
            <a:ext cx="102637" cy="1026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2669" y="3191069"/>
            <a:ext cx="363894" cy="1147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93715" y="4219384"/>
            <a:ext cx="6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voxel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375920" y="2892488"/>
            <a:ext cx="102637" cy="1026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57609" y="2995125"/>
            <a:ext cx="1418312" cy="1343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90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7" y="1371600"/>
            <a:ext cx="6723511" cy="3627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5657" y="5005234"/>
            <a:ext cx="67875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Open Sans"/>
              </a:rPr>
              <a:t>Ten well-matched pairs of networks from the meta- analysis of the 29,671-subject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Open Sans"/>
              </a:rPr>
              <a:t>BrainMap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Open Sans"/>
              </a:rPr>
              <a:t> activation database and (a completely separate analysis of) the 36-subject resting-state fMRI dataset</a:t>
            </a:r>
            <a:r>
              <a:rPr lang="en-CA" sz="1600" b="0" i="0" dirty="0">
                <a:solidFill>
                  <a:srgbClr val="333333"/>
                </a:solidFill>
                <a:effectLst/>
                <a:latin typeface="Open Sans"/>
              </a:rPr>
              <a:t>.</a:t>
            </a:r>
            <a:endParaRPr lang="en-CA" sz="1200" dirty="0"/>
          </a:p>
        </p:txBody>
      </p:sp>
      <p:sp>
        <p:nvSpPr>
          <p:cNvPr id="6" name="Rectangle 5"/>
          <p:cNvSpPr/>
          <p:nvPr/>
        </p:nvSpPr>
        <p:spPr>
          <a:xfrm>
            <a:off x="3173152" y="534673"/>
            <a:ext cx="6866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Open Sans"/>
              </a:rPr>
              <a:t>A live brain is never in rest, even during “resting-state”.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271649" y="1098112"/>
            <a:ext cx="2027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SM. Smith, et al., PNAS, 2009.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528" y="1181004"/>
            <a:ext cx="47244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73" b="4091"/>
          <a:stretch/>
        </p:blipFill>
        <p:spPr>
          <a:xfrm>
            <a:off x="7675875" y="3771343"/>
            <a:ext cx="726065" cy="82217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390" y="4372303"/>
            <a:ext cx="724599" cy="1969531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7669" y="5196632"/>
            <a:ext cx="1765674" cy="3657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9037" y="2564985"/>
            <a:ext cx="3035808" cy="1719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292" y="4818918"/>
            <a:ext cx="639624" cy="5939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6983" y="3746732"/>
            <a:ext cx="3044952" cy="10972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Elbow Connector 10"/>
          <p:cNvCxnSpPr/>
          <p:nvPr/>
        </p:nvCxnSpPr>
        <p:spPr>
          <a:xfrm rot="5400000">
            <a:off x="1733633" y="4096212"/>
            <a:ext cx="1231527" cy="75295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33292" y="2382105"/>
            <a:ext cx="2601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1565" y="2709765"/>
            <a:ext cx="1751" cy="1429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174800" y="3006589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66906" y="203012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6897" y="1568693"/>
            <a:ext cx="2377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500" dirty="0"/>
              <a:t>3D image in flattened, </a:t>
            </a:r>
          </a:p>
          <a:p>
            <a:r>
              <a:rPr lang="en-CA" sz="1500" dirty="0"/>
              <a:t>all voxels of each </a:t>
            </a:r>
            <a:r>
              <a:rPr lang="en-CA" sz="1500" b="1" dirty="0"/>
              <a:t>time point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7253" y="1225574"/>
            <a:ext cx="137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data matrix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3457" y="3185993"/>
            <a:ext cx="3978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/>
              <a:t>=</a:t>
            </a:r>
            <a:r>
              <a:rPr lang="en-CA" dirty="0"/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40638" y="2544798"/>
            <a:ext cx="995262" cy="1719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726789" y="2947466"/>
            <a:ext cx="3513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/>
              <a:t>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9327" y="2544798"/>
            <a:ext cx="3051344" cy="1181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44247" y="2382105"/>
            <a:ext cx="2601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99643" y="2724840"/>
            <a:ext cx="1751" cy="1429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4643656" y="3236642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23581" y="203012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space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96950" y="2381168"/>
            <a:ext cx="938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9793" y="204841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7005403" y="2928807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89873" y="2706552"/>
            <a:ext cx="10731" cy="938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67469" y="1599932"/>
            <a:ext cx="211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mixing matrix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5719" y="2892602"/>
            <a:ext cx="3044952" cy="10972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6163" y="3815450"/>
            <a:ext cx="645961" cy="767078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 rot="5400000">
            <a:off x="8092361" y="3237712"/>
            <a:ext cx="1231527" cy="752959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64838" y="3288073"/>
            <a:ext cx="3044952" cy="1097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Elbow Connector 34"/>
          <p:cNvCxnSpPr/>
          <p:nvPr/>
        </p:nvCxnSpPr>
        <p:spPr>
          <a:xfrm>
            <a:off x="9596201" y="3374672"/>
            <a:ext cx="1011830" cy="889198"/>
          </a:xfrm>
          <a:prstGeom prst="bentConnector3">
            <a:avLst>
              <a:gd name="adj1" fmla="val 4728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567728" y="1563528"/>
            <a:ext cx="159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source matrix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5323758" y="3348487"/>
            <a:ext cx="1698885" cy="107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 rot="5400000">
            <a:off x="4927989" y="3353838"/>
            <a:ext cx="1698885" cy="1072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 flipV="1">
            <a:off x="4129378" y="5222177"/>
            <a:ext cx="1718663" cy="361677"/>
          </a:xfrm>
          <a:prstGeom prst="rect">
            <a:avLst/>
          </a:prstGeom>
        </p:spPr>
      </p:pic>
      <p:cxnSp>
        <p:nvCxnSpPr>
          <p:cNvPr id="40" name="Elbow Connector 39"/>
          <p:cNvCxnSpPr/>
          <p:nvPr/>
        </p:nvCxnSpPr>
        <p:spPr>
          <a:xfrm rot="5400000">
            <a:off x="4792084" y="4523341"/>
            <a:ext cx="1231527" cy="752959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>
            <a:off x="6226817" y="3328952"/>
            <a:ext cx="270288" cy="1938851"/>
          </a:xfrm>
          <a:prstGeom prst="bentConnector5">
            <a:avLst>
              <a:gd name="adj1" fmla="val -20299"/>
              <a:gd name="adj2" fmla="val 46188"/>
              <a:gd name="adj3" fmla="val -2179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289328" y="4372303"/>
            <a:ext cx="724599" cy="1969531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7527669" y="4529757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network 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77231" y="4484037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network 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232156" y="6285680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course 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77455" y="6284904"/>
            <a:ext cx="15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 course 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3840" y="88702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Input: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50064" y="86405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outputs:</a:t>
            </a:r>
          </a:p>
        </p:txBody>
      </p:sp>
      <p:sp>
        <p:nvSpPr>
          <p:cNvPr id="50" name="Right Brace 49"/>
          <p:cNvSpPr/>
          <p:nvPr/>
        </p:nvSpPr>
        <p:spPr>
          <a:xfrm rot="16200000">
            <a:off x="7494647" y="-40837"/>
            <a:ext cx="301048" cy="29568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77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73" b="4091"/>
          <a:stretch/>
        </p:blipFill>
        <p:spPr>
          <a:xfrm>
            <a:off x="7675875" y="3771343"/>
            <a:ext cx="726065" cy="82217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572390" y="4372303"/>
            <a:ext cx="724599" cy="1969531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7669" y="5196632"/>
            <a:ext cx="1765674" cy="3657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9037" y="2564985"/>
            <a:ext cx="3035808" cy="1719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1096983" y="3746732"/>
            <a:ext cx="3044952" cy="10972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Elbow Connector 10"/>
          <p:cNvCxnSpPr/>
          <p:nvPr/>
        </p:nvCxnSpPr>
        <p:spPr>
          <a:xfrm rot="5400000">
            <a:off x="1733633" y="4096212"/>
            <a:ext cx="1231527" cy="752959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333292" y="2382105"/>
            <a:ext cx="2601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1565" y="2709765"/>
            <a:ext cx="1751" cy="1429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35912" y="31864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subject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66906" y="203012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5040" y="1568693"/>
            <a:ext cx="2121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500" dirty="0"/>
              <a:t>3D image in flattened, </a:t>
            </a:r>
          </a:p>
          <a:p>
            <a:r>
              <a:rPr lang="en-CA" sz="1500" dirty="0"/>
              <a:t>all voxels of each </a:t>
            </a:r>
            <a:r>
              <a:rPr lang="en-CA" sz="1500" b="1" dirty="0"/>
              <a:t>subject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7253" y="1225574"/>
            <a:ext cx="1377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data matrix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3457" y="3185993"/>
            <a:ext cx="3978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/>
              <a:t>=</a:t>
            </a:r>
            <a:r>
              <a:rPr lang="en-CA" dirty="0"/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40638" y="2544798"/>
            <a:ext cx="995262" cy="17190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6726789" y="2947466"/>
            <a:ext cx="3513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dirty="0"/>
              <a:t>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959327" y="2544798"/>
            <a:ext cx="3051344" cy="1181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144247" y="2382105"/>
            <a:ext cx="26012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99643" y="2724840"/>
            <a:ext cx="1751" cy="1429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4519423" y="323664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subject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23581" y="2030124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space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496950" y="2381168"/>
            <a:ext cx="9389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59793" y="2048412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7005403" y="2928807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89873" y="2706552"/>
            <a:ext cx="10731" cy="938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67469" y="1599932"/>
            <a:ext cx="211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mixing matrix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965719" y="2892602"/>
            <a:ext cx="3044952" cy="10972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163" y="3815450"/>
            <a:ext cx="645961" cy="767078"/>
          </a:xfrm>
          <a:prstGeom prst="rect">
            <a:avLst/>
          </a:prstGeom>
        </p:spPr>
      </p:pic>
      <p:cxnSp>
        <p:nvCxnSpPr>
          <p:cNvPr id="33" name="Elbow Connector 32"/>
          <p:cNvCxnSpPr/>
          <p:nvPr/>
        </p:nvCxnSpPr>
        <p:spPr>
          <a:xfrm rot="5400000">
            <a:off x="8092361" y="3237712"/>
            <a:ext cx="1231527" cy="752959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64838" y="3288073"/>
            <a:ext cx="3044952" cy="1097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5" name="Elbow Connector 34"/>
          <p:cNvCxnSpPr/>
          <p:nvPr/>
        </p:nvCxnSpPr>
        <p:spPr>
          <a:xfrm>
            <a:off x="9596201" y="3374672"/>
            <a:ext cx="1011830" cy="889198"/>
          </a:xfrm>
          <a:prstGeom prst="bentConnector3">
            <a:avLst>
              <a:gd name="adj1" fmla="val 47289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567728" y="1563528"/>
            <a:ext cx="1596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source matrix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5323758" y="3348487"/>
            <a:ext cx="1698885" cy="1072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/>
          <p:cNvSpPr/>
          <p:nvPr/>
        </p:nvSpPr>
        <p:spPr>
          <a:xfrm rot="5400000">
            <a:off x="4927989" y="3353838"/>
            <a:ext cx="1698885" cy="10723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4129378" y="5222177"/>
            <a:ext cx="1718663" cy="361677"/>
          </a:xfrm>
          <a:prstGeom prst="rect">
            <a:avLst/>
          </a:prstGeom>
        </p:spPr>
      </p:pic>
      <p:cxnSp>
        <p:nvCxnSpPr>
          <p:cNvPr id="40" name="Elbow Connector 39"/>
          <p:cNvCxnSpPr/>
          <p:nvPr/>
        </p:nvCxnSpPr>
        <p:spPr>
          <a:xfrm rot="5400000">
            <a:off x="4792084" y="4523341"/>
            <a:ext cx="1231527" cy="752959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>
            <a:off x="6226817" y="3328952"/>
            <a:ext cx="270288" cy="1938851"/>
          </a:xfrm>
          <a:prstGeom prst="bentConnector5">
            <a:avLst>
              <a:gd name="adj1" fmla="val -20299"/>
              <a:gd name="adj2" fmla="val 46188"/>
              <a:gd name="adj3" fmla="val -21790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289328" y="4372303"/>
            <a:ext cx="724599" cy="1969531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TextBox 42"/>
          <p:cNvSpPr txBox="1"/>
          <p:nvPr/>
        </p:nvSpPr>
        <p:spPr>
          <a:xfrm>
            <a:off x="7527669" y="4529757"/>
            <a:ext cx="114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network 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377231" y="4484037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network 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62786" y="628568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loadings 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98758" y="6284904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loadings 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53840" y="88702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Input: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50064" y="864052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outputs:</a:t>
            </a:r>
          </a:p>
        </p:txBody>
      </p:sp>
      <p:sp>
        <p:nvSpPr>
          <p:cNvPr id="50" name="Right Brace 49"/>
          <p:cNvSpPr/>
          <p:nvPr/>
        </p:nvSpPr>
        <p:spPr>
          <a:xfrm rot="16200000">
            <a:off x="7494647" y="-40837"/>
            <a:ext cx="301048" cy="29568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11500" y="4814110"/>
            <a:ext cx="545802" cy="5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641" y="349712"/>
            <a:ext cx="112348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500" dirty="0"/>
              <a:t> Neuroimaging research is a collaborative effort, </a:t>
            </a:r>
            <a:r>
              <a:rPr lang="en-US" sz="2500" dirty="0"/>
              <a:t>collaborative networks of researchers working together on a range of large-scale studies have been initiated.</a:t>
            </a:r>
            <a:endParaRPr lang="en-CA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33" y="1211486"/>
            <a:ext cx="6893152" cy="4045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15" y="1915820"/>
            <a:ext cx="4223366" cy="19480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640" y="5256992"/>
            <a:ext cx="1123485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CA" sz="2500" dirty="0"/>
              <a:t> A prominent issue with a multicentre study is the heterogeneity of the data from scanners with different manufacturers (Siemens, GE, Philips…) and field strength (1.5T, 3T…).</a:t>
            </a:r>
          </a:p>
        </p:txBody>
      </p:sp>
    </p:spTree>
    <p:extLst>
      <p:ext uri="{BB962C8B-B14F-4D97-AF65-F5344CB8AC3E}">
        <p14:creationId xmlns:p14="http://schemas.microsoft.com/office/powerpoint/2010/main" val="1118063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69318" y="1585721"/>
            <a:ext cx="3285221" cy="521208"/>
            <a:chOff x="448056" y="1051560"/>
            <a:chExt cx="3285221" cy="521208"/>
          </a:xfrm>
        </p:grpSpPr>
        <p:sp>
          <p:nvSpPr>
            <p:cNvPr id="5" name="Rectangle 4"/>
            <p:cNvSpPr/>
            <p:nvPr/>
          </p:nvSpPr>
          <p:spPr>
            <a:xfrm>
              <a:off x="448056" y="1051560"/>
              <a:ext cx="1243848" cy="521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65952" y="1172962"/>
              <a:ext cx="1267325" cy="3200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9318" y="2617468"/>
            <a:ext cx="3258059" cy="521208"/>
            <a:chOff x="448056" y="1655064"/>
            <a:chExt cx="3258059" cy="521208"/>
          </a:xfrm>
        </p:grpSpPr>
        <p:sp>
          <p:nvSpPr>
            <p:cNvPr id="6" name="Rectangle 5"/>
            <p:cNvSpPr/>
            <p:nvPr/>
          </p:nvSpPr>
          <p:spPr>
            <a:xfrm>
              <a:off x="448056" y="1655064"/>
              <a:ext cx="1243848" cy="521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737844" y="1930605"/>
              <a:ext cx="6658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449596" y="1770585"/>
              <a:ext cx="1256519" cy="3200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9318" y="982217"/>
            <a:ext cx="3279483" cy="521208"/>
            <a:chOff x="448056" y="448056"/>
            <a:chExt cx="3279483" cy="521208"/>
          </a:xfrm>
        </p:grpSpPr>
        <p:sp>
          <p:nvSpPr>
            <p:cNvPr id="4" name="Rectangle 3"/>
            <p:cNvSpPr/>
            <p:nvPr/>
          </p:nvSpPr>
          <p:spPr>
            <a:xfrm>
              <a:off x="448056" y="448056"/>
              <a:ext cx="1243848" cy="521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54766" y="526787"/>
              <a:ext cx="1272773" cy="3200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0802" y="529790"/>
              <a:ext cx="703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site 1</a:t>
              </a:r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350446" y="977645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33215" y="872489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-222608" y="108436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1704" y="573262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07755" y="963534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PCA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87768" y="1537844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PCA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831213" y="2577806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PCA</a:t>
            </a:r>
          </a:p>
        </p:txBody>
      </p:sp>
      <p:sp>
        <p:nvSpPr>
          <p:cNvPr id="31" name="TextBox 30"/>
          <p:cNvSpPr txBox="1"/>
          <p:nvPr/>
        </p:nvSpPr>
        <p:spPr>
          <a:xfrm rot="5400000">
            <a:off x="949445" y="2122146"/>
            <a:ext cx="4122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2" name="TextBox 31"/>
          <p:cNvSpPr txBox="1"/>
          <p:nvPr/>
        </p:nvSpPr>
        <p:spPr>
          <a:xfrm rot="5400000">
            <a:off x="3003636" y="2121236"/>
            <a:ext cx="4122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453063" y="1196838"/>
            <a:ext cx="1287695" cy="16687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92672" y="1254196"/>
            <a:ext cx="620031" cy="1846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812484" y="1862272"/>
            <a:ext cx="600219" cy="161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3812483" y="2633416"/>
            <a:ext cx="600220" cy="236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72065" y="1657085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site 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1529" y="2687008"/>
            <a:ext cx="6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site 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92754" y="1701043"/>
            <a:ext cx="8283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X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sp>
        <p:nvSpPr>
          <p:cNvPr id="50" name="Rectangle 49"/>
          <p:cNvSpPr/>
          <p:nvPr/>
        </p:nvSpPr>
        <p:spPr>
          <a:xfrm>
            <a:off x="6516428" y="1374374"/>
            <a:ext cx="1279251" cy="11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53981" y="2282066"/>
            <a:ext cx="628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571349" y="1345209"/>
            <a:ext cx="867802" cy="11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Rectangle 54"/>
          <p:cNvSpPr/>
          <p:nvPr/>
        </p:nvSpPr>
        <p:spPr>
          <a:xfrm>
            <a:off x="10257650" y="1476370"/>
            <a:ext cx="1313565" cy="8678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1771616" y="1845503"/>
            <a:ext cx="6658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771616" y="1248617"/>
            <a:ext cx="6658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36045" y="1713021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=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606748" y="1666781"/>
            <a:ext cx="845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A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0543647" y="1622482"/>
            <a:ext cx="8042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S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451370" y="1332457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534139" y="1227301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7878316" y="143917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424299" y="907059"/>
            <a:ext cx="1093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components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10127277" y="1474646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210046" y="1369490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9399503" y="1581361"/>
            <a:ext cx="1093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components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338535" y="1070263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6426224" y="1328782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508993" y="1223626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16200000">
            <a:off x="5853170" y="1435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37482" y="924399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sp>
        <p:nvSpPr>
          <p:cNvPr id="76" name="TextBox 75"/>
          <p:cNvSpPr txBox="1"/>
          <p:nvPr/>
        </p:nvSpPr>
        <p:spPr>
          <a:xfrm rot="921858">
            <a:off x="3344080" y="1472340"/>
            <a:ext cx="11600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concatenate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7714" y="179955"/>
            <a:ext cx="727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Analysis strategy 1</a:t>
            </a:r>
            <a:r>
              <a:rPr lang="en-CA" b="1" dirty="0"/>
              <a:t> </a:t>
            </a:r>
            <a:r>
              <a:rPr lang="en-CA" dirty="0"/>
              <a:t>of source-based morphometry for multi-centre studies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50446" y="4161879"/>
            <a:ext cx="727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u="sng" dirty="0"/>
              <a:t>Analysis strategy 2</a:t>
            </a:r>
            <a:r>
              <a:rPr lang="en-CA" dirty="0"/>
              <a:t> of source-based morphometry for multi-centre studies </a:t>
            </a:r>
          </a:p>
        </p:txBody>
      </p:sp>
      <p:sp>
        <p:nvSpPr>
          <p:cNvPr id="81" name="TextBox 80"/>
          <p:cNvSpPr txBox="1"/>
          <p:nvPr/>
        </p:nvSpPr>
        <p:spPr>
          <a:xfrm rot="5400000">
            <a:off x="10514562" y="2716219"/>
            <a:ext cx="134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500" b="1" dirty="0"/>
              <a:t>back-reconstruction</a:t>
            </a:r>
          </a:p>
        </p:txBody>
      </p:sp>
      <p:cxnSp>
        <p:nvCxnSpPr>
          <p:cNvPr id="83" name="Elbow Connector 82"/>
          <p:cNvCxnSpPr/>
          <p:nvPr/>
        </p:nvCxnSpPr>
        <p:spPr>
          <a:xfrm rot="5400000">
            <a:off x="10156322" y="2799029"/>
            <a:ext cx="1212968" cy="303257"/>
          </a:xfrm>
          <a:prstGeom prst="bentConnector3">
            <a:avLst>
              <a:gd name="adj1" fmla="val 9947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9646748" y="3008014"/>
            <a:ext cx="867802" cy="3784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TextBox 87"/>
          <p:cNvSpPr txBox="1"/>
          <p:nvPr/>
        </p:nvSpPr>
        <p:spPr>
          <a:xfrm>
            <a:off x="9875304" y="302663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S</a:t>
            </a:r>
            <a:r>
              <a:rPr lang="en-CA" sz="1500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 rot="5400000">
            <a:off x="9973249" y="3321965"/>
            <a:ext cx="4122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762213" y="3030405"/>
            <a:ext cx="519570" cy="344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4" name="Rectangle 93"/>
          <p:cNvSpPr/>
          <p:nvPr/>
        </p:nvSpPr>
        <p:spPr>
          <a:xfrm>
            <a:off x="9657640" y="3714950"/>
            <a:ext cx="867802" cy="3784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5" name="TextBox 94"/>
          <p:cNvSpPr txBox="1"/>
          <p:nvPr/>
        </p:nvSpPr>
        <p:spPr>
          <a:xfrm>
            <a:off x="9891950" y="373592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S</a:t>
            </a:r>
            <a:r>
              <a:rPr lang="en-CA" sz="1500" dirty="0"/>
              <a:t>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808014" y="301708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  <a:r>
              <a:rPr lang="en-CA" sz="1500" dirty="0"/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762213" y="3744036"/>
            <a:ext cx="519570" cy="3442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/>
          <p:cNvSpPr txBox="1"/>
          <p:nvPr/>
        </p:nvSpPr>
        <p:spPr>
          <a:xfrm>
            <a:off x="8808014" y="373071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</a:t>
            </a:r>
            <a:r>
              <a:rPr lang="en-CA" sz="1500" dirty="0"/>
              <a:t>n</a:t>
            </a:r>
          </a:p>
        </p:txBody>
      </p:sp>
      <p:sp>
        <p:nvSpPr>
          <p:cNvPr id="106" name="Cross 105"/>
          <p:cNvSpPr/>
          <p:nvPr/>
        </p:nvSpPr>
        <p:spPr>
          <a:xfrm rot="2687121" flipH="1">
            <a:off x="9377206" y="3095600"/>
            <a:ext cx="178225" cy="178226"/>
          </a:xfrm>
          <a:prstGeom prst="plus">
            <a:avLst>
              <a:gd name="adj" fmla="val 48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7" name="Cross 106"/>
          <p:cNvSpPr/>
          <p:nvPr/>
        </p:nvSpPr>
        <p:spPr>
          <a:xfrm rot="2687121" flipH="1">
            <a:off x="9377205" y="3826267"/>
            <a:ext cx="178225" cy="178226"/>
          </a:xfrm>
          <a:prstGeom prst="plus">
            <a:avLst>
              <a:gd name="adj" fmla="val 48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8" name="Cross 107"/>
          <p:cNvSpPr/>
          <p:nvPr/>
        </p:nvSpPr>
        <p:spPr>
          <a:xfrm rot="2687121" flipH="1">
            <a:off x="9594032" y="1812537"/>
            <a:ext cx="203160" cy="203161"/>
          </a:xfrm>
          <a:prstGeom prst="plus">
            <a:avLst>
              <a:gd name="adj" fmla="val 48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13" name="Group 112"/>
          <p:cNvGrpSpPr/>
          <p:nvPr/>
        </p:nvGrpSpPr>
        <p:grpSpPr>
          <a:xfrm>
            <a:off x="480623" y="4946178"/>
            <a:ext cx="1243848" cy="521208"/>
            <a:chOff x="448056" y="448056"/>
            <a:chExt cx="1243848" cy="521208"/>
          </a:xfrm>
        </p:grpSpPr>
        <p:sp>
          <p:nvSpPr>
            <p:cNvPr id="114" name="Rectangle 113"/>
            <p:cNvSpPr/>
            <p:nvPr/>
          </p:nvSpPr>
          <p:spPr>
            <a:xfrm>
              <a:off x="448056" y="448056"/>
              <a:ext cx="1243848" cy="521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50802" y="529790"/>
              <a:ext cx="703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site 1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58805" y="6069385"/>
            <a:ext cx="1243848" cy="521208"/>
            <a:chOff x="482232" y="6131995"/>
            <a:chExt cx="1243848" cy="521208"/>
          </a:xfrm>
        </p:grpSpPr>
        <p:sp>
          <p:nvSpPr>
            <p:cNvPr id="125" name="Rectangle 124"/>
            <p:cNvSpPr/>
            <p:nvPr/>
          </p:nvSpPr>
          <p:spPr>
            <a:xfrm>
              <a:off x="482232" y="6131995"/>
              <a:ext cx="1243848" cy="5212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64443" y="6201535"/>
              <a:ext cx="691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site n</a:t>
              </a:r>
            </a:p>
          </p:txBody>
        </p:sp>
      </p:grpSp>
      <p:sp>
        <p:nvSpPr>
          <p:cNvPr id="129" name="TextBox 128"/>
          <p:cNvSpPr txBox="1"/>
          <p:nvPr/>
        </p:nvSpPr>
        <p:spPr>
          <a:xfrm rot="5400000">
            <a:off x="959531" y="5533897"/>
            <a:ext cx="4122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2497178" y="5065931"/>
            <a:ext cx="1287695" cy="13782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1803603" y="5210466"/>
            <a:ext cx="620031" cy="1846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1825748" y="6093769"/>
            <a:ext cx="600220" cy="2362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4539045" y="5166374"/>
            <a:ext cx="1279251" cy="11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3876598" y="6074066"/>
            <a:ext cx="6283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13372" y="5768512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PCA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593966" y="5137209"/>
            <a:ext cx="867802" cy="11747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0" name="Rectangle 139"/>
          <p:cNvSpPr/>
          <p:nvPr/>
        </p:nvSpPr>
        <p:spPr>
          <a:xfrm>
            <a:off x="8280267" y="5268370"/>
            <a:ext cx="1313565" cy="8678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1" name="TextBox 140"/>
          <p:cNvSpPr txBox="1"/>
          <p:nvPr/>
        </p:nvSpPr>
        <p:spPr>
          <a:xfrm>
            <a:off x="5958662" y="5505021"/>
            <a:ext cx="3449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/>
              <a:t>=</a:t>
            </a: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6473987" y="5124457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6556756" y="5019301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 rot="16200000">
            <a:off x="5900933" y="5231172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446916" y="4699059"/>
            <a:ext cx="1093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components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8149894" y="5266646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8232663" y="5161490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 rot="16200000">
            <a:off x="7422120" y="5373361"/>
            <a:ext cx="1093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components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361152" y="4862263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>
            <a:off x="4448841" y="5120782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531610" y="5015626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 rot="16200000">
            <a:off x="3875787" y="5227497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660099" y="4716399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sp>
        <p:nvSpPr>
          <p:cNvPr id="156" name="Cross 155"/>
          <p:cNvSpPr/>
          <p:nvPr/>
        </p:nvSpPr>
        <p:spPr>
          <a:xfrm rot="2687121" flipH="1">
            <a:off x="7616649" y="5604537"/>
            <a:ext cx="203160" cy="203161"/>
          </a:xfrm>
          <a:prstGeom prst="plus">
            <a:avLst>
              <a:gd name="adj" fmla="val 4865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7" name="TextBox 156"/>
          <p:cNvSpPr txBox="1"/>
          <p:nvPr/>
        </p:nvSpPr>
        <p:spPr>
          <a:xfrm>
            <a:off x="4798079" y="5459886"/>
            <a:ext cx="8283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X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6634450" y="5417330"/>
            <a:ext cx="8459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A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8566264" y="5449865"/>
            <a:ext cx="8042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500" b="1" dirty="0" err="1"/>
              <a:t>S</a:t>
            </a:r>
            <a:r>
              <a:rPr lang="en-CA" sz="1500" b="1" dirty="0" err="1"/>
              <a:t>group</a:t>
            </a:r>
            <a:endParaRPr lang="en-CA" sz="1500" b="1" dirty="0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377944" y="4949700"/>
            <a:ext cx="0" cy="521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460713" y="4844544"/>
            <a:ext cx="877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 rot="16200000">
            <a:off x="-195110" y="505641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subjects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9202" y="4545317"/>
            <a:ext cx="631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voxels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400450" y="5615572"/>
            <a:ext cx="11600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concatenate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520426" y="5321386"/>
            <a:ext cx="124777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500" b="1" dirty="0" err="1"/>
              <a:t>X</a:t>
            </a:r>
            <a:r>
              <a:rPr lang="en-CA" sz="2500" dirty="0" err="1"/>
              <a:t>’</a:t>
            </a:r>
            <a:r>
              <a:rPr lang="en-CA" sz="1500" b="1" dirty="0" err="1"/>
              <a:t>group</a:t>
            </a:r>
            <a:endParaRPr lang="en-CA" sz="1500" b="1" dirty="0"/>
          </a:p>
          <a:p>
            <a:r>
              <a:rPr lang="en-CA" b="1" dirty="0"/>
              <a:t>before PCA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502249" y="1596281"/>
            <a:ext cx="124777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500" b="1" dirty="0" err="1"/>
              <a:t>X</a:t>
            </a:r>
            <a:r>
              <a:rPr lang="en-CA" sz="2500" dirty="0" err="1"/>
              <a:t>’</a:t>
            </a:r>
            <a:r>
              <a:rPr lang="en-CA" sz="1500" b="1" dirty="0" err="1"/>
              <a:t>group</a:t>
            </a:r>
            <a:endParaRPr lang="en-CA" sz="1500" b="1" dirty="0"/>
          </a:p>
          <a:p>
            <a:r>
              <a:rPr lang="en-CA" b="1" dirty="0"/>
              <a:t>before PCA</a:t>
            </a:r>
          </a:p>
        </p:txBody>
      </p:sp>
      <p:sp>
        <p:nvSpPr>
          <p:cNvPr id="2" name="Rectangle 1"/>
          <p:cNvSpPr/>
          <p:nvPr/>
        </p:nvSpPr>
        <p:spPr>
          <a:xfrm>
            <a:off x="43096" y="573262"/>
            <a:ext cx="6174824" cy="2822703"/>
          </a:xfrm>
          <a:prstGeom prst="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TextBox 52"/>
          <p:cNvSpPr txBox="1"/>
          <p:nvPr/>
        </p:nvSpPr>
        <p:spPr>
          <a:xfrm>
            <a:off x="5918187" y="2003944"/>
            <a:ext cx="5068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b="1" dirty="0"/>
              <a:t>PCA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363863" y="570068"/>
            <a:ext cx="5322170" cy="2142718"/>
          </a:xfrm>
          <a:prstGeom prst="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1" name="Rectangle 110"/>
          <p:cNvSpPr/>
          <p:nvPr/>
        </p:nvSpPr>
        <p:spPr>
          <a:xfrm>
            <a:off x="8534140" y="2872908"/>
            <a:ext cx="2264148" cy="1458181"/>
          </a:xfrm>
          <a:prstGeom prst="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2" name="Rectangle 111"/>
          <p:cNvSpPr/>
          <p:nvPr/>
        </p:nvSpPr>
        <p:spPr>
          <a:xfrm>
            <a:off x="59387" y="4574381"/>
            <a:ext cx="3897165" cy="2103616"/>
          </a:xfrm>
          <a:prstGeom prst="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5" name="Rectangle 114"/>
          <p:cNvSpPr/>
          <p:nvPr/>
        </p:nvSpPr>
        <p:spPr>
          <a:xfrm>
            <a:off x="4380514" y="4567473"/>
            <a:ext cx="5277126" cy="2103616"/>
          </a:xfrm>
          <a:prstGeom prst="rect">
            <a:avLst/>
          </a:prstGeom>
          <a:noFill/>
          <a:ln w="285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02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1248" y="2322576"/>
            <a:ext cx="10497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We want to demonstrate our analysis strategy (strategy 1) outperforms the conventional one (strategy 2).   </a:t>
            </a:r>
          </a:p>
        </p:txBody>
      </p:sp>
    </p:spTree>
    <p:extLst>
      <p:ext uri="{BB962C8B-B14F-4D97-AF65-F5344CB8AC3E}">
        <p14:creationId xmlns:p14="http://schemas.microsoft.com/office/powerpoint/2010/main" val="36009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89" y="246343"/>
            <a:ext cx="3566512" cy="356651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08650" y="398012"/>
            <a:ext cx="7235734" cy="2231944"/>
            <a:chOff x="4708037" y="477540"/>
            <a:chExt cx="7235734" cy="2231944"/>
          </a:xfrm>
        </p:grpSpPr>
        <p:sp>
          <p:nvSpPr>
            <p:cNvPr id="10" name="TextBox 9"/>
            <p:cNvSpPr txBox="1"/>
            <p:nvPr/>
          </p:nvSpPr>
          <p:spPr>
            <a:xfrm>
              <a:off x="4708037" y="477540"/>
              <a:ext cx="7235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u="sng" dirty="0"/>
                <a:t>Simulation</a:t>
              </a:r>
              <a:r>
                <a:rPr lang="en-CA" dirty="0"/>
                <a:t>: gray matter volume data from 3 different research sites, these datasets have different CNR (contrast-to-noise ratio) levels, reflecting the different noise levels of different scanners in a multi-centre study.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08037" y="1400870"/>
              <a:ext cx="4674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CA" dirty="0"/>
                <a:t>site 1: 40 subjects, 15 components, CNR = 1;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08037" y="1870511"/>
              <a:ext cx="4674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CA" dirty="0"/>
                <a:t>site 2: 35 subjects, 15 components, CNR = 5;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8037" y="2340152"/>
              <a:ext cx="478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CA" dirty="0"/>
                <a:t>site 3: 35 subjects, 15 components, CNR = 10.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394334" y="3833827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spatial maps of the structural brain networks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7" y="2778868"/>
            <a:ext cx="6042006" cy="3629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4511" y="6347790"/>
            <a:ext cx="623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loading vectors of structural brain networks of the site 1 dataset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23665" y="4203159"/>
            <a:ext cx="572560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CA" dirty="0"/>
              <a:t>In this pilot study, we will compare four conditions: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dirty="0"/>
              <a:t>analysis strategy 1 with non-harmonized data;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dirty="0"/>
              <a:t>analysis strategy 1 with harmonized data with </a:t>
            </a:r>
            <a:r>
              <a:rPr lang="en-CA" dirty="0" err="1"/>
              <a:t>ComBat</a:t>
            </a:r>
            <a:r>
              <a:rPr lang="en-CA" dirty="0"/>
              <a:t>*;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dirty="0"/>
              <a:t>analysis strategy 2 with non-harmonized data;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dirty="0"/>
              <a:t>analysis strategy 2 with harmonized data with </a:t>
            </a:r>
            <a:r>
              <a:rPr lang="en-CA" dirty="0" err="1"/>
              <a:t>ComBat</a:t>
            </a:r>
            <a:r>
              <a:rPr lang="en-CA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6423665" y="6424765"/>
            <a:ext cx="197592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500" dirty="0"/>
              <a:t>* JP. Fortin et al., 2018.</a:t>
            </a:r>
          </a:p>
        </p:txBody>
      </p:sp>
    </p:spTree>
    <p:extLst>
      <p:ext uri="{BB962C8B-B14F-4D97-AF65-F5344CB8AC3E}">
        <p14:creationId xmlns:p14="http://schemas.microsoft.com/office/powerpoint/2010/main" val="1838579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610</Words>
  <Application>Microsoft Macintosh PowerPoint</Application>
  <PresentationFormat>宽屏</PresentationFormat>
  <Paragraphs>149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Open Sans</vt:lpstr>
      <vt:lpstr>Arial</vt:lpstr>
      <vt:lpstr>Calibri</vt:lpstr>
      <vt:lpstr>Calibri Light</vt:lpstr>
      <vt:lpstr>Courier New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Next steps: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Ruiyang Ge</dc:creator>
  <cp:lastModifiedBy>Ruiyang Ge</cp:lastModifiedBy>
  <cp:revision>213</cp:revision>
  <dcterms:created xsi:type="dcterms:W3CDTF">2020-06-19T06:51:20Z</dcterms:created>
  <dcterms:modified xsi:type="dcterms:W3CDTF">2020-06-28T02:11:52Z</dcterms:modified>
</cp:coreProperties>
</file>